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0405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779" autoAdjust="0"/>
    <p:restoredTop sz="94660"/>
  </p:normalViewPr>
  <p:slideViewPr>
    <p:cSldViewPr snapToGrid="0">
      <p:cViewPr varScale="1">
        <p:scale>
          <a:sx n="68" d="100"/>
          <a:sy n="68" d="100"/>
        </p:scale>
        <p:origin x="12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70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142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397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0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348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709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232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205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13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290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66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3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449987" y="2143211"/>
            <a:ext cx="2293551" cy="15475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spcAft>
                <a:spcPts val="600"/>
              </a:spcAft>
              <a:buAutoNum type="arabicPeriod"/>
            </a:pPr>
            <a:endParaRPr lang="es-MX" sz="12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spcAft>
                <a:spcPts val="600"/>
              </a:spcAft>
              <a:buAutoNum type="arabicPeriod"/>
            </a:pPr>
            <a:r>
              <a:rPr lang="es-MX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Formato de Solicitud de necesidades bibliográficas (físico o digital) de las Academias.</a:t>
            </a:r>
          </a:p>
          <a:p>
            <a:pPr marL="228600" indent="-228600">
              <a:spcAft>
                <a:spcPts val="600"/>
              </a:spcAft>
              <a:buAutoNum type="arabicPeriod"/>
            </a:pPr>
            <a:r>
              <a:rPr lang="es-MX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Cotización bibliográfica (físico o digital) (Compras)</a:t>
            </a: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endParaRPr lang="es-MX" sz="1200" dirty="0">
              <a:solidFill>
                <a:schemeClr val="tx1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956596" y="1787350"/>
            <a:ext cx="1120821" cy="355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ENTRADAS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3566338" y="1728627"/>
            <a:ext cx="4391025" cy="70875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Personal administrativo, personal docente,  unidades de cómputo,  impresora y papelería.</a:t>
            </a:r>
            <a:endParaRPr lang="es-MX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5239819" y="1412610"/>
            <a:ext cx="1140056" cy="355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RECURSOS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3593619" y="3191774"/>
            <a:ext cx="4391025" cy="157083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spcAft>
                <a:spcPts val="600"/>
              </a:spcAft>
              <a:buAutoNum type="arabicPeriod"/>
            </a:pPr>
            <a:r>
              <a:rPr lang="es-MX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Solicitar y  Concentrar las necesidades bibliográficas en formato físico o digital.</a:t>
            </a:r>
          </a:p>
          <a:p>
            <a:pPr marL="228600" indent="-228600">
              <a:spcAft>
                <a:spcPts val="600"/>
              </a:spcAft>
              <a:buAutoNum type="arabicPeriod"/>
            </a:pPr>
            <a:r>
              <a:rPr lang="es-MX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Elaborar requisición.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5159960" y="2854384"/>
            <a:ext cx="1027845" cy="355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PROCESO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3820140" y="5389966"/>
            <a:ext cx="3979414" cy="89221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Asegurar el 50% de adquisición bibliográfica solicitada por las Academias, en el semestre.</a:t>
            </a:r>
            <a:endParaRPr lang="es-MX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5244628" y="5047882"/>
            <a:ext cx="1130439" cy="355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INDICADOR</a:t>
            </a:r>
          </a:p>
        </p:txBody>
      </p:sp>
      <p:sp>
        <p:nvSpPr>
          <p:cNvPr id="16" name="Rectángulo 15"/>
          <p:cNvSpPr/>
          <p:nvPr/>
        </p:nvSpPr>
        <p:spPr>
          <a:xfrm>
            <a:off x="9228748" y="2276821"/>
            <a:ext cx="1950669" cy="22187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spcAft>
                <a:spcPts val="600"/>
              </a:spcAft>
              <a:buAutoNum type="arabicPeriod"/>
            </a:pPr>
            <a:endParaRPr lang="es-MX" sz="12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spcAft>
                <a:spcPts val="600"/>
              </a:spcAft>
              <a:buFontTx/>
              <a:buAutoNum type="arabicPeriod"/>
            </a:pPr>
            <a:r>
              <a:rPr lang="es-MX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Solicitud de necesidades bibliográficas de las Academias.</a:t>
            </a:r>
          </a:p>
          <a:p>
            <a:pPr marL="228600" indent="-228600">
              <a:spcAft>
                <a:spcPts val="600"/>
              </a:spcAft>
              <a:buAutoNum type="arabicPeriod"/>
            </a:pPr>
            <a:r>
              <a:rPr lang="es-MX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Solicitud de cotización bibliográfica a Compras.</a:t>
            </a:r>
          </a:p>
          <a:p>
            <a:pPr marL="228600" indent="-228600">
              <a:spcAft>
                <a:spcPts val="600"/>
              </a:spcAft>
              <a:buAutoNum type="arabicPeriod"/>
            </a:pPr>
            <a:r>
              <a:rPr lang="es-MX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Solicitud de compra bibliográfica a través de la Requisición.</a:t>
            </a:r>
          </a:p>
          <a:p>
            <a:pPr marL="228600" indent="-228600">
              <a:spcAft>
                <a:spcPts val="600"/>
              </a:spcAft>
              <a:buAutoNum type="arabicPeriod"/>
            </a:pPr>
            <a:endParaRPr lang="es-MX" sz="12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9742256" y="1869831"/>
            <a:ext cx="923651" cy="355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SALIDAS</a:t>
            </a:r>
          </a:p>
        </p:txBody>
      </p:sp>
      <p:sp>
        <p:nvSpPr>
          <p:cNvPr id="18" name="Rectángulo 17"/>
          <p:cNvSpPr/>
          <p:nvPr/>
        </p:nvSpPr>
        <p:spPr>
          <a:xfrm>
            <a:off x="475472" y="4371036"/>
            <a:ext cx="2535810" cy="17936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PELIGRO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2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las Academias no envíen la solicitud.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No se cotice el material requerido.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Bibliografía obsoleta para los planes de estudio.</a:t>
            </a:r>
            <a:r>
              <a:rPr lang="es-MX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8787564" y="4851530"/>
            <a:ext cx="3059295" cy="15162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RIESGO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2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spcAft>
                <a:spcPts val="600"/>
              </a:spcAft>
              <a:buFontTx/>
              <a:buAutoNum type="arabicPeriod"/>
            </a:pPr>
            <a:r>
              <a:rPr lang="es-MX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no se compren libros.</a:t>
            </a:r>
          </a:p>
          <a:p>
            <a:pPr marL="228600" indent="-228600">
              <a:spcAft>
                <a:spcPts val="600"/>
              </a:spcAft>
              <a:buAutoNum type="arabicPeriod"/>
            </a:pPr>
            <a:r>
              <a:rPr lang="es-MX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Cantidad de libros insuficiente  disponible para préstamos.</a:t>
            </a:r>
          </a:p>
          <a:p>
            <a:pPr marL="228600" indent="-228600">
              <a:spcAft>
                <a:spcPts val="600"/>
              </a:spcAft>
              <a:buAutoNum type="arabicPeriod"/>
            </a:pPr>
            <a:r>
              <a:rPr lang="es-MX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Acreditación de carreras.</a:t>
            </a:r>
            <a:r>
              <a:rPr lang="es-MX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8" name="Flecha arriba y abajo 27"/>
          <p:cNvSpPr/>
          <p:nvPr/>
        </p:nvSpPr>
        <p:spPr>
          <a:xfrm>
            <a:off x="4145868" y="2504121"/>
            <a:ext cx="142528" cy="669763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200">
              <a:latin typeface="Arial Narrow" panose="020B0606020202030204" pitchFamily="34" charset="0"/>
            </a:endParaRPr>
          </a:p>
        </p:txBody>
      </p:sp>
      <p:sp>
        <p:nvSpPr>
          <p:cNvPr id="29" name="Flecha arriba y abajo 28"/>
          <p:cNvSpPr/>
          <p:nvPr/>
        </p:nvSpPr>
        <p:spPr>
          <a:xfrm>
            <a:off x="4149733" y="4766811"/>
            <a:ext cx="138663" cy="587375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200">
              <a:latin typeface="Arial Narrow" panose="020B0606020202030204" pitchFamily="34" charset="0"/>
            </a:endParaRPr>
          </a:p>
        </p:txBody>
      </p:sp>
      <p:sp>
        <p:nvSpPr>
          <p:cNvPr id="30" name="Flecha izquierda y derecha 29"/>
          <p:cNvSpPr/>
          <p:nvPr/>
        </p:nvSpPr>
        <p:spPr>
          <a:xfrm>
            <a:off x="7984644" y="3371223"/>
            <a:ext cx="1216152" cy="161784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200">
              <a:latin typeface="Arial Narrow" panose="020B0606020202030204" pitchFamily="34" charset="0"/>
            </a:endParaRPr>
          </a:p>
        </p:txBody>
      </p:sp>
      <p:sp>
        <p:nvSpPr>
          <p:cNvPr id="31" name="Flecha derecha 30"/>
          <p:cNvSpPr/>
          <p:nvPr/>
        </p:nvSpPr>
        <p:spPr>
          <a:xfrm>
            <a:off x="2746506" y="2916989"/>
            <a:ext cx="747097" cy="1448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200">
              <a:latin typeface="Arial Narrow" panose="020B0606020202030204" pitchFamily="34" charset="0"/>
            </a:endParaRPr>
          </a:p>
        </p:txBody>
      </p:sp>
      <p:sp>
        <p:nvSpPr>
          <p:cNvPr id="23" name="CustomShape 1"/>
          <p:cNvSpPr/>
          <p:nvPr/>
        </p:nvSpPr>
        <p:spPr>
          <a:xfrm>
            <a:off x="53356" y="49592"/>
            <a:ext cx="7611467" cy="93610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s-ES" sz="1800" b="1" strike="noStrike" spc="-1" dirty="0">
                <a:solidFill>
                  <a:srgbClr val="000000"/>
                </a:solidFill>
                <a:latin typeface="Arial Narrow" panose="020B0606020202030204" pitchFamily="34" charset="0"/>
              </a:rPr>
              <a:t>DEPTO. </a:t>
            </a:r>
            <a:r>
              <a:rPr lang="es-ES" b="1" spc="-1" dirty="0">
                <a:solidFill>
                  <a:srgbClr val="000000"/>
                </a:solidFill>
                <a:latin typeface="Arial Narrow" panose="020B0606020202030204" pitchFamily="34" charset="0"/>
              </a:rPr>
              <a:t>CENTRO DE INFORMACIÓN</a:t>
            </a:r>
            <a:endParaRPr lang="es-ES" sz="1800" b="1" strike="noStrike" spc="-1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</a:pPr>
            <a:r>
              <a:rPr lang="es-ES" b="1" spc="-1" dirty="0">
                <a:solidFill>
                  <a:srgbClr val="000000"/>
                </a:solidFill>
                <a:latin typeface="Arial Narrow" panose="020B0606020202030204" pitchFamily="34" charset="0"/>
              </a:rPr>
              <a:t>PROCEDIMIENTO GESTIÓN DE ADQUISICIÓN BIBLIOGRÁFICA</a:t>
            </a:r>
          </a:p>
          <a:p>
            <a:pPr>
              <a:lnSpc>
                <a:spcPct val="100000"/>
              </a:lnSpc>
            </a:pPr>
            <a:r>
              <a:rPr lang="es-ES" sz="1800" b="1" strike="noStrike" spc="-1" dirty="0">
                <a:solidFill>
                  <a:srgbClr val="000000"/>
                </a:solidFill>
                <a:latin typeface="Arial Narrow" panose="020B0606020202030204" pitchFamily="34" charset="0"/>
              </a:rPr>
              <a:t>CAJA NEGRA</a:t>
            </a:r>
            <a:endParaRPr lang="es-ES" sz="1800" b="1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9120336" y="293177"/>
            <a:ext cx="20505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>
                <a:latin typeface="Arial Narrow" panose="020B0606020202030204" pitchFamily="34" charset="0"/>
              </a:rPr>
              <a:t>Fecha de elaboración: 12 / julio / 2021</a:t>
            </a:r>
          </a:p>
        </p:txBody>
      </p:sp>
      <p:sp>
        <p:nvSpPr>
          <p:cNvPr id="24" name="CuadroTexto 23"/>
          <p:cNvSpPr txBox="1"/>
          <p:nvPr/>
        </p:nvSpPr>
        <p:spPr>
          <a:xfrm>
            <a:off x="9136537" y="539398"/>
            <a:ext cx="219803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>
                <a:latin typeface="Arial Narrow" panose="020B0606020202030204" pitchFamily="34" charset="0"/>
              </a:rPr>
              <a:t>Elaboró:</a:t>
            </a:r>
          </a:p>
          <a:p>
            <a:r>
              <a:rPr lang="es-MX" sz="1000" b="1" dirty="0">
                <a:latin typeface="Arial Narrow" panose="020B0606020202030204" pitchFamily="34" charset="0"/>
              </a:rPr>
              <a:t>     Lic. María del </a:t>
            </a:r>
            <a:r>
              <a:rPr lang="es-MX" sz="1000" b="1" dirty="0" err="1">
                <a:latin typeface="Arial Narrow" panose="020B0606020202030204" pitchFamily="34" charset="0"/>
              </a:rPr>
              <a:t>Rosío</a:t>
            </a:r>
            <a:r>
              <a:rPr lang="es-MX" sz="1000" b="1" dirty="0">
                <a:latin typeface="Arial Narrow" panose="020B0606020202030204" pitchFamily="34" charset="0"/>
              </a:rPr>
              <a:t> Ramírez Adame</a:t>
            </a:r>
          </a:p>
          <a:p>
            <a:r>
              <a:rPr lang="es-MX" sz="1000" b="1" dirty="0">
                <a:latin typeface="Arial Narrow" panose="020B0606020202030204" pitchFamily="34" charset="0"/>
              </a:rPr>
              <a:t>     Jefa del Centro de Información</a:t>
            </a:r>
          </a:p>
        </p:txBody>
      </p:sp>
    </p:spTree>
    <p:extLst>
      <p:ext uri="{BB962C8B-B14F-4D97-AF65-F5344CB8AC3E}">
        <p14:creationId xmlns:p14="http://schemas.microsoft.com/office/powerpoint/2010/main" val="16230212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3655</TotalTime>
  <Words>183</Words>
  <Application>Microsoft Office PowerPoint</Application>
  <PresentationFormat>Panorámica</PresentationFormat>
  <Paragraphs>35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Guillermo Salvador Plata Martínez</dc:creator>
  <cp:lastModifiedBy>Rosio R. Adame</cp:lastModifiedBy>
  <cp:revision>55</cp:revision>
  <cp:lastPrinted>2019-02-28T22:55:56Z</cp:lastPrinted>
  <dcterms:created xsi:type="dcterms:W3CDTF">2017-10-05T18:52:50Z</dcterms:created>
  <dcterms:modified xsi:type="dcterms:W3CDTF">2021-07-14T01:40:10Z</dcterms:modified>
</cp:coreProperties>
</file>